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1" r:id="rId5"/>
    <p:sldId id="258" r:id="rId6"/>
    <p:sldId id="262" r:id="rId7"/>
    <p:sldId id="263" r:id="rId8"/>
    <p:sldId id="260" r:id="rId9"/>
    <p:sldId id="259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A556-42E0-4AEB-8241-5D7E050DBA6F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CB5E2-808A-4141-A975-6DCE02AF0E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cid" TargetMode="External"/><Relationship Id="rId13" Type="http://schemas.openxmlformats.org/officeDocument/2006/relationships/hyperlink" Target="https://en.wikipedia.org/wiki/Indane" TargetMode="External"/><Relationship Id="rId3" Type="http://schemas.openxmlformats.org/officeDocument/2006/relationships/hyperlink" Target="https://en.wikipedia.org/wiki/Petroleum" TargetMode="External"/><Relationship Id="rId7" Type="http://schemas.openxmlformats.org/officeDocument/2006/relationships/hyperlink" Target="https://en.wikipedia.org/wiki/Sodium_hydroxide" TargetMode="External"/><Relationship Id="rId12" Type="http://schemas.openxmlformats.org/officeDocument/2006/relationships/hyperlink" Target="https://en.wikipedia.org/wiki/Benzothiophene" TargetMode="External"/><Relationship Id="rId2" Type="http://schemas.openxmlformats.org/officeDocument/2006/relationships/hyperlink" Target="https://en.wikipedia.org/wiki/Coal_tar" TargetMode="External"/><Relationship Id="rId16" Type="http://schemas.openxmlformats.org/officeDocument/2006/relationships/hyperlink" Target="https://en.wikipedia.org/wiki/Recrystallization_(chemistry)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Aromatic_compound" TargetMode="External"/><Relationship Id="rId11" Type="http://schemas.openxmlformats.org/officeDocument/2006/relationships/hyperlink" Target="https://en.wikipedia.org/wiki/Fractional_distillation" TargetMode="External"/><Relationship Id="rId5" Type="http://schemas.openxmlformats.org/officeDocument/2006/relationships/hyperlink" Target="https://en.wikipedia.org/wiki/Distillation" TargetMode="External"/><Relationship Id="rId15" Type="http://schemas.openxmlformats.org/officeDocument/2006/relationships/hyperlink" Target="https://en.wikipedia.org/wiki/Methylnaphthalene" TargetMode="External"/><Relationship Id="rId10" Type="http://schemas.openxmlformats.org/officeDocument/2006/relationships/hyperlink" Target="https://en.wikipedia.org/wiki/Base_(chemistry)" TargetMode="External"/><Relationship Id="rId4" Type="http://schemas.openxmlformats.org/officeDocument/2006/relationships/hyperlink" Target="https://en.wikipedia.org/wiki/Oil_refinery" TargetMode="External"/><Relationship Id="rId9" Type="http://schemas.openxmlformats.org/officeDocument/2006/relationships/hyperlink" Target="https://en.wikipedia.org/wiki/Phenol" TargetMode="External"/><Relationship Id="rId14" Type="http://schemas.openxmlformats.org/officeDocument/2006/relationships/hyperlink" Target="https://en.wikipedia.org/wiki/Inden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en.wikipedia.org/wiki/Coal_tar" TargetMode="External"/><Relationship Id="rId7" Type="http://schemas.openxmlformats.org/officeDocument/2006/relationships/hyperlink" Target="https://en.wikipedia.org/wiki/IUPAC" TargetMode="External"/><Relationship Id="rId2" Type="http://schemas.openxmlformats.org/officeDocument/2006/relationships/hyperlink" Target="https://en.wikipedia.org/wiki/Distillatio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Polycyclic_aromatic_hydrocarbon" TargetMode="External"/><Relationship Id="rId5" Type="http://schemas.openxmlformats.org/officeDocument/2006/relationships/hyperlink" Target="https://en.wikipedia.org/wiki/Organic_chemistry" TargetMode="External"/><Relationship Id="rId4" Type="http://schemas.openxmlformats.org/officeDocument/2006/relationships/hyperlink" Target="https://en.wikipedia.org/wiki/Benzen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rganic_chemistry" TargetMode="External"/><Relationship Id="rId2" Type="http://schemas.openxmlformats.org/officeDocument/2006/relationships/hyperlink" Target="https://en.wikipedia.org/wiki/Benzene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n.wikipedia.org/wiki/IUPAC" TargetMode="External"/><Relationship Id="rId4" Type="http://schemas.openxmlformats.org/officeDocument/2006/relationships/hyperlink" Target="https://en.wikipedia.org/wiki/Polycyclic_aromatic_hydrocarb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solation of naphthalene from coal tar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382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Most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naphthalene is derived from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 tooltip="Coal tar"/>
              </a:rPr>
              <a:t>coal tar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From the 1960s until the 1990s, significant amounts of naphthalene were also produced from heavy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3" tooltip="Petroleum"/>
              </a:rPr>
              <a:t>petroleum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fractions during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4" tooltip="Oil refinery"/>
              </a:rPr>
              <a:t>petroleum refining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but today petroleum-derived naphthalene represents only a minor component of naphthalene production.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Naphthalene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 most abundant single component of coal tar. Although the composition of coal tar varies with the coal from which it is produced, typical coal tar is about 10% naphthalene by weight. In industrial practice,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5" tooltip="Distillation"/>
              </a:rPr>
              <a:t>distillation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of coal tar yields an oil containing about 50% naphthalene, along with twelve other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6" tooltip="Aromatic compound"/>
              </a:rPr>
              <a:t>aromatic compounds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This oil, after being washed with aqueous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7" tooltip="Sodium hydroxide"/>
              </a:rPr>
              <a:t>sodium hydroxide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to remove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8" tooltip="Acid"/>
              </a:rPr>
              <a:t>acidic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components (chiefly various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9" tooltip="Phenol"/>
              </a:rPr>
              <a:t>phenols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and with sulfuric acid to remove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10" tooltip="Base (chemistry)"/>
              </a:rPr>
              <a:t>basic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components, undergoes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11" tooltip="Fractional distillation"/>
              </a:rPr>
              <a:t>fractional distillation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to isolate naphthalene. The crude naphthalene resulting from this process is about 95% naphthalene by weight. The chief impurities are the sulfur-containing aromatic compound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12" tooltip="Benzothiophene"/>
              </a:rPr>
              <a:t>benzothiophene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(&lt; 2%),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13" tooltip="Indane"/>
              </a:rPr>
              <a:t>indane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(0.2%),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14" tooltip="Indene"/>
              </a:rPr>
              <a:t>indene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(&lt; 2%), and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15" tooltip="Methylnaphthalene"/>
              </a:rPr>
              <a:t>methylnaphthalene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(&lt; 2%). Petroleum-derived naphthalene is usually purer than that derived from coal tar. Where required, crude naphthalene can be further purified by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16" tooltip="Recrystallization (chemistry)"/>
              </a:rPr>
              <a:t>recrystallization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from any of a variety of solvents, resulting in 99% naphthalene by weight, referred to as 80 °C (melting point). Approximately 1.3M tons are produced annually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welcome\Desktop\flowcharto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"/>
            <a:ext cx="83820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3"/>
            <a:ext cx="607695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371600"/>
            <a:ext cx="7162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early 1820s, two separate reports described a white solid with a pungent odor derived from the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 tooltip="Distillation"/>
              </a:rPr>
              <a:t>distillation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of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tooltip="Coal tar"/>
              </a:rPr>
              <a:t>coal tar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naphthalene molecule can be viewed as the fusion of a pair of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tooltip="Benzene"/>
              </a:rPr>
              <a:t>benzene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rings. (In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5" tooltip="Organic chemistry"/>
              </a:rPr>
              <a:t>organic chemistry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rings are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fused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if they share two or more atoms.) As such, naphthalene is classified as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benzenoid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6" tooltip="Polycyclic aromatic hydrocarbon"/>
              </a:rPr>
              <a:t>polycyclic aromatic hydrocarbon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(PAH).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eight carbons that are not shared by the two rings carry one hydrogen atom each. For purpose of the standard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7" tooltip="IUPAC"/>
              </a:rPr>
              <a:t>IUPAC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nomenclature of derived compounds, those eight atoms are numbered 1 through 8 in sequence around the perimeter of the molecule, starting with a carbon adjacent to a shared one.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43000" y="609600"/>
            <a:ext cx="571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Physical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properties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833438"/>
            <a:ext cx="647700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85800" y="304800"/>
            <a:ext cx="5239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Chemical properties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Napthalene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81000" y="609600"/>
            <a:ext cx="8382000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cs typeface="Times New Roman" pitchFamily="18" charset="0"/>
              </a:rPr>
              <a:t>The chemical (molecular) formula of naphthalene is pretty easy to remember. It's simply: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cs typeface="Times New Roman" pitchFamily="18" charset="0"/>
              </a:rPr>
              <a:t> H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cs typeface="Times New Roman" pitchFamily="18" charset="0"/>
              </a:rPr>
              <a:t> 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cs typeface="Times New Roman" pitchFamily="18" charset="0"/>
              </a:rPr>
              <a:t>The C stands for carbon and the H stands for hydrogen. As such, naphthalene is a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cs typeface="Times New Roman" pitchFamily="18" charset="0"/>
              </a:rPr>
              <a:t>hydrocarbon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cs typeface="Times New Roman" pitchFamily="18" charset="0"/>
              </a:rPr>
              <a:t> since it's composed of hydrogen ('hydro-') and carbon. Its chemical structure is actually really cool.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Open Sans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Open Sans"/>
                <a:cs typeface="Arial" pitchFamily="34" charset="0"/>
              </a:rPr>
            </a:b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4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429000"/>
            <a:ext cx="3048000" cy="2247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6858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685800"/>
            <a:ext cx="3262313" cy="257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" descr="C:\Users\welcome\Desktop\Naphthalene_resonanc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657600"/>
            <a:ext cx="7924800" cy="2266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609601"/>
            <a:ext cx="762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naphthalene molecule can be viewed as the fusion of a pair of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 tooltip="Benzene"/>
              </a:rPr>
              <a:t>benzene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rings. (In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tooltip="Organic chemistry"/>
              </a:rPr>
              <a:t>organic chemistry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rings are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fused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if they share two or more atoms.) As such, naphthalene is classified as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benzenoid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tooltip="Polycyclic aromatic hydrocarbon"/>
              </a:rPr>
              <a:t>polycyclic aromatic hydrocarbon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(PAH).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eight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carbons that are not shared by the two rings carry one hydrogen atom each. For purpose of the standard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5" tooltip="IUPAC"/>
              </a:rPr>
              <a:t>IUPAC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nomenclature of derived compounds, those eight atoms are numbered 1 through 8 in sequence around the perimeter of the molecule, starting with a carbon adjacent to a shared one. The shared carbons are labeled 4a (between 4 and 5) and 8a (between 8 and 1).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70</Words>
  <Application>Microsoft Office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Isolation of naphthalene from coal tar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Isolation of naphthalene from coal tar</dc:title>
  <dc:creator>welcome</dc:creator>
  <cp:lastModifiedBy>welcome</cp:lastModifiedBy>
  <cp:revision>13</cp:revision>
  <dcterms:created xsi:type="dcterms:W3CDTF">2020-08-27T04:56:30Z</dcterms:created>
  <dcterms:modified xsi:type="dcterms:W3CDTF">2020-08-27T06:56:09Z</dcterms:modified>
</cp:coreProperties>
</file>